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9" r:id="rId5"/>
    <p:sldId id="279" r:id="rId6"/>
    <p:sldId id="299" r:id="rId7"/>
    <p:sldId id="300" r:id="rId8"/>
    <p:sldId id="301" r:id="rId9"/>
    <p:sldId id="302" r:id="rId10"/>
    <p:sldId id="303" r:id="rId11"/>
    <p:sldId id="305" r:id="rId12"/>
    <p:sldId id="306" r:id="rId13"/>
    <p:sldId id="307" r:id="rId14"/>
    <p:sldId id="308" r:id="rId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8/5/2025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 dirty="0"/>
              <a:t>Advanced Object-Oriented Programming (C#)</a:t>
            </a:r>
            <a:endParaRPr lang="en-US" sz="5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BCF1A5-33BD-4AE2-8C11-6798C4221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769C5-BA06-483A-A98A-00EEAC67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856" y="-884941"/>
            <a:ext cx="4000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Repository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3546D-0F52-4854-9703-B35E3DE49AE2}"/>
              </a:ext>
            </a:extLst>
          </p:cNvPr>
          <p:cNvSpPr txBox="1"/>
          <p:nvPr/>
        </p:nvSpPr>
        <p:spPr>
          <a:xfrm>
            <a:off x="135467" y="1837267"/>
            <a:ext cx="11853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The Repository Pattern </a:t>
            </a:r>
            <a:r>
              <a:rPr lang="en-US" b="1" dirty="0"/>
              <a:t>hides the details of data access</a:t>
            </a:r>
            <a:r>
              <a:rPr lang="en-US" dirty="0"/>
              <a:t> behind a clean, easy-to-use interface.</a:t>
            </a:r>
            <a:br>
              <a:rPr lang="en-US" dirty="0"/>
            </a:br>
            <a:r>
              <a:rPr lang="en-US" dirty="0"/>
              <a:t>It lets you </a:t>
            </a:r>
            <a:r>
              <a:rPr lang="en-US" b="1" dirty="0"/>
              <a:t>interact with objects</a:t>
            </a:r>
            <a:r>
              <a:rPr lang="en-US" dirty="0"/>
              <a:t>, not SQL or database code.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65D49-797D-4E1C-B315-72CED9E6E70D}"/>
              </a:ext>
            </a:extLst>
          </p:cNvPr>
          <p:cNvSpPr txBox="1"/>
          <p:nvPr/>
        </p:nvSpPr>
        <p:spPr>
          <a:xfrm>
            <a:off x="-33867" y="272355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Citizen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E8BC0-CCAD-4681-9DF6-B1A1E7438B7F}"/>
              </a:ext>
            </a:extLst>
          </p:cNvPr>
          <p:cNvSpPr txBox="1"/>
          <p:nvPr/>
        </p:nvSpPr>
        <p:spPr>
          <a:xfrm>
            <a:off x="0" y="4378310"/>
            <a:ext cx="61155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ICitizenRepository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Add(Citizen citizen);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Citizen GetById(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IEnumerable&lt;Citizen&gt; GetAll();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84B34-01E5-4E60-8495-CFEC860A5A36}"/>
              </a:ext>
            </a:extLst>
          </p:cNvPr>
          <p:cNvSpPr txBox="1"/>
          <p:nvPr/>
        </p:nvSpPr>
        <p:spPr>
          <a:xfrm>
            <a:off x="5097585" y="2723551"/>
            <a:ext cx="611553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InMemoryCitizenRepository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ICitizenRepository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List&lt;Citizen&gt; _citizens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Add(Citizen citizen)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citizens.Add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(citizen);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Citizen GetById(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citizens.FirstOrDefault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 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c.Id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id);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IEnumerable&lt;Citizen&gt; GetAll()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_citizens;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030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Repository Pattern Continued…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1985C-A0DD-4C50-9953-99144624C281}"/>
              </a:ext>
            </a:extLst>
          </p:cNvPr>
          <p:cNvSpPr txBox="1"/>
          <p:nvPr/>
        </p:nvSpPr>
        <p:spPr>
          <a:xfrm>
            <a:off x="232832" y="2062822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CitizenService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ICitizenRepository _repository;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CitizenService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(ICitizenRepository repository)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_repository = repository;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RegisterCitizen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citizen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Citizen { Name = name 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repository.Add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(citizen);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"Citizen registered."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pic>
        <p:nvPicPr>
          <p:cNvPr id="3074" name="Picture 2" descr="Understanding Repository Pattern with Implementation: A Step-by-Step Guide  | by Anish Bilas Panta | Medium">
            <a:extLst>
              <a:ext uri="{FF2B5EF4-FFF2-40B4-BE49-F238E27FC236}">
                <a16:creationId xmlns:a16="http://schemas.microsoft.com/office/drawing/2014/main" id="{077DDDBD-012A-4AFF-93FF-CF6A0ED3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12" y="2985478"/>
            <a:ext cx="6021944" cy="318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38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What Are Design Patterns?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35467" y="1837267"/>
            <a:ext cx="11853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patterns are </a:t>
            </a:r>
            <a:r>
              <a:rPr lang="en-US" b="1" dirty="0"/>
              <a:t>typical solutions to commonly occurring problems</a:t>
            </a:r>
            <a:r>
              <a:rPr lang="en-US" dirty="0"/>
              <a:t> in software design. They serve as </a:t>
            </a:r>
            <a:r>
              <a:rPr lang="en-US" b="1" dirty="0"/>
              <a:t>pre-made blueprints</a:t>
            </a:r>
            <a:r>
              <a:rPr lang="en-US" dirty="0"/>
              <a:t> that you can customize to solve recurring design issues in your code. Unlike specific code snippets or libraries, design patterns are </a:t>
            </a:r>
            <a:r>
              <a:rPr lang="en-US" b="1" dirty="0"/>
              <a:t>general concepts</a:t>
            </a:r>
            <a:r>
              <a:rPr lang="en-US" dirty="0"/>
              <a:t> that provide a high-level description of a solution, allowing for flexibility in implementation across different programs.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F416A-FC71-4EB3-96A5-00F4961C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965" y="2437431"/>
            <a:ext cx="3343835" cy="5015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09B1C1-BE9F-494C-A64F-879164BAE08E}"/>
              </a:ext>
            </a:extLst>
          </p:cNvPr>
          <p:cNvSpPr txBox="1"/>
          <p:nvPr/>
        </p:nvSpPr>
        <p:spPr>
          <a:xfrm>
            <a:off x="510988" y="3818965"/>
            <a:ext cx="80054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design pattern typically includes the following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Intent</a:t>
            </a:r>
            <a:r>
              <a:rPr lang="en-US" dirty="0"/>
              <a:t>: A brief description of the pattern's purpose and the problem it addresses.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Motivation</a:t>
            </a:r>
            <a:r>
              <a:rPr lang="en-US" dirty="0"/>
              <a:t>: An explanation of the problem and how the pattern provides a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Structure</a:t>
            </a:r>
            <a:r>
              <a:rPr lang="en-US" dirty="0"/>
              <a:t>: Diagrams or descriptions showing the pattern's components and their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Examples</a:t>
            </a:r>
            <a:r>
              <a:rPr lang="en-US" dirty="0"/>
              <a:t>: Sample implementations in various programming languages to illustrate the pattern in practice.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05D3B-FC6D-4CE4-8AE0-722D9607EB2E}"/>
              </a:ext>
            </a:extLst>
          </p:cNvPr>
          <p:cNvSpPr txBox="1"/>
          <p:nvPr/>
        </p:nvSpPr>
        <p:spPr>
          <a:xfrm>
            <a:off x="510988" y="3476859"/>
            <a:ext cx="536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Components of Design Patterns:</a:t>
            </a:r>
          </a:p>
        </p:txBody>
      </p:sp>
    </p:spTree>
    <p:extLst>
      <p:ext uri="{BB962C8B-B14F-4D97-AF65-F5344CB8AC3E}">
        <p14:creationId xmlns:p14="http://schemas.microsoft.com/office/powerpoint/2010/main" val="289627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Categories of 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35467" y="1837267"/>
            <a:ext cx="11853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Creational Patterns: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These patterns provide various object creation mechanisms, which increase flexibility and reuse of existing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Structural Patterns: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patterns explain how to assemble objects and classes into larger structures while keeping these structures flexible and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Behavioral Patterns: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These patterns are concerned with algorithms and the assignment of responsibilities between objects.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E7024-A36C-433F-B1C1-0D8BC380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677" y="3774141"/>
            <a:ext cx="4625789" cy="308385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5BF8CE-8C65-4806-B68C-EE91F454C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92833"/>
              </p:ext>
            </p:extLst>
          </p:nvPr>
        </p:nvGraphicFramePr>
        <p:xfrm>
          <a:off x="372534" y="4292980"/>
          <a:ext cx="6530787" cy="204618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176929">
                  <a:extLst>
                    <a:ext uri="{9D8B030D-6E8A-4147-A177-3AD203B41FA5}">
                      <a16:colId xmlns:a16="http://schemas.microsoft.com/office/drawing/2014/main" val="2346835438"/>
                    </a:ext>
                  </a:extLst>
                </a:gridCol>
                <a:gridCol w="2176929">
                  <a:extLst>
                    <a:ext uri="{9D8B030D-6E8A-4147-A177-3AD203B41FA5}">
                      <a16:colId xmlns:a16="http://schemas.microsoft.com/office/drawing/2014/main" val="3548788674"/>
                    </a:ext>
                  </a:extLst>
                </a:gridCol>
                <a:gridCol w="2176929">
                  <a:extLst>
                    <a:ext uri="{9D8B030D-6E8A-4147-A177-3AD203B41FA5}">
                      <a16:colId xmlns:a16="http://schemas.microsoft.com/office/drawing/2014/main" val="2629367732"/>
                    </a:ext>
                  </a:extLst>
                </a:gridCol>
              </a:tblGrid>
              <a:tr h="277059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Example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792011"/>
                  </a:ext>
                </a:extLst>
              </a:tr>
              <a:tr h="484853">
                <a:tc>
                  <a:txBody>
                    <a:bodyPr/>
                    <a:lstStyle/>
                    <a:p>
                      <a:r>
                        <a:rPr lang="en-US" sz="1500" b="1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Creational</a:t>
                      </a:r>
                      <a:endParaRPr lang="en-US" sz="1500">
                        <a:effectLst>
                          <a:innerShdw blurRad="63500" dist="50800" dir="10800000">
                            <a:prstClr val="black">
                              <a:alpha val="50000"/>
                            </a:prst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Deal with object creation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Factory, Singleton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18369"/>
                  </a:ext>
                </a:extLst>
              </a:tr>
              <a:tr h="692647">
                <a:tc>
                  <a:txBody>
                    <a:bodyPr/>
                    <a:lstStyle/>
                    <a:p>
                      <a:r>
                        <a:rPr lang="en-US" sz="1500" b="1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Structural</a:t>
                      </a:r>
                      <a:endParaRPr lang="en-US" sz="1500">
                        <a:effectLst>
                          <a:innerShdw blurRad="63500" dist="50800" dir="10800000">
                            <a:prstClr val="black">
                              <a:alpha val="50000"/>
                            </a:prst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Deal with class/object composition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Adapter, Decorator, Proxy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155878"/>
                  </a:ext>
                </a:extLst>
              </a:tr>
              <a:tr h="484853">
                <a:tc>
                  <a:txBody>
                    <a:bodyPr/>
                    <a:lstStyle/>
                    <a:p>
                      <a:r>
                        <a:rPr lang="en-US" sz="1500" b="1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Behavioral</a:t>
                      </a:r>
                      <a:endParaRPr lang="en-US" sz="1500">
                        <a:effectLst>
                          <a:innerShdw blurRad="63500" dist="50800" dir="10800000">
                            <a:prstClr val="black">
                              <a:alpha val="50000"/>
                            </a:prst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Deal with object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>
                            <a:innerShdw blurRad="63500" dist="50800" dir="10800000">
                              <a:prstClr val="black">
                                <a:alpha val="50000"/>
                              </a:prstClr>
                            </a:innerShdw>
                          </a:effectLst>
                        </a:rPr>
                        <a:t>Strategy, Observer,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54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32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5E6C-D641-416A-80C3-58313DAD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Continued…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C1ED8-E1B5-44EE-91E7-453C395C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2" y="1943321"/>
            <a:ext cx="2438611" cy="4778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7FC41-878A-4ED8-B49D-BBBE7C46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54" y="1943321"/>
            <a:ext cx="2377646" cy="4778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E2BBF-2D7E-4CF6-A297-E0CF12AC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331" y="1943321"/>
            <a:ext cx="4496190" cy="477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7C4699-B8A7-4769-AE1A-B157DDE60675}"/>
              </a:ext>
            </a:extLst>
          </p:cNvPr>
          <p:cNvSpPr txBox="1"/>
          <p:nvPr/>
        </p:nvSpPr>
        <p:spPr>
          <a:xfrm>
            <a:off x="519953" y="1739153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5B6EA-9F34-4AEB-AB60-32E8A928B999}"/>
              </a:ext>
            </a:extLst>
          </p:cNvPr>
          <p:cNvSpPr txBox="1"/>
          <p:nvPr/>
        </p:nvSpPr>
        <p:spPr>
          <a:xfrm>
            <a:off x="3759642" y="1739153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B31F5-D959-4989-AF4C-1257F1B9FD7A}"/>
              </a:ext>
            </a:extLst>
          </p:cNvPr>
          <p:cNvSpPr txBox="1"/>
          <p:nvPr/>
        </p:nvSpPr>
        <p:spPr>
          <a:xfrm>
            <a:off x="6999331" y="1739153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Behavioral</a:t>
            </a:r>
          </a:p>
        </p:txBody>
      </p:sp>
    </p:spTree>
    <p:extLst>
      <p:ext uri="{BB962C8B-B14F-4D97-AF65-F5344CB8AC3E}">
        <p14:creationId xmlns:p14="http://schemas.microsoft.com/office/powerpoint/2010/main" val="294593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What will we be covering?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E503E-B33D-497D-A7C7-82C7DD8D05CB}"/>
              </a:ext>
            </a:extLst>
          </p:cNvPr>
          <p:cNvSpPr txBox="1"/>
          <p:nvPr/>
        </p:nvSpPr>
        <p:spPr>
          <a:xfrm>
            <a:off x="135467" y="1837267"/>
            <a:ext cx="11853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module, we’ll cover: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🔨 </a:t>
            </a:r>
            <a:r>
              <a:rPr lang="en-US" b="1" dirty="0"/>
              <a:t>Factory</a:t>
            </a:r>
            <a:r>
              <a:rPr lang="en-US" dirty="0"/>
              <a:t> (Creational)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🧍 </a:t>
            </a:r>
            <a:r>
              <a:rPr lang="en-US" b="1" dirty="0"/>
              <a:t>Singleton</a:t>
            </a:r>
            <a:r>
              <a:rPr lang="en-US" dirty="0"/>
              <a:t> (Creational)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🔁 </a:t>
            </a:r>
            <a:r>
              <a:rPr lang="en-US" b="1" dirty="0"/>
              <a:t>Strategy</a:t>
            </a:r>
            <a:r>
              <a:rPr lang="en-US" dirty="0"/>
              <a:t> (Behavioral)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🗄️ </a:t>
            </a:r>
            <a:r>
              <a:rPr lang="en-US" b="1" dirty="0"/>
              <a:t>Repository</a:t>
            </a:r>
            <a:r>
              <a:rPr lang="en-US" dirty="0"/>
              <a:t> (Layered architecture)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Factory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35467" y="1837267"/>
            <a:ext cx="11853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The </a:t>
            </a:r>
            <a:r>
              <a:rPr lang="en-US" b="1" dirty="0"/>
              <a:t>Factory Pattern</a:t>
            </a:r>
            <a:r>
              <a:rPr lang="en-US" dirty="0"/>
              <a:t> is a </a:t>
            </a:r>
            <a:r>
              <a:rPr lang="en-US" b="1" dirty="0"/>
              <a:t>creational design pattern</a:t>
            </a:r>
            <a:r>
              <a:rPr lang="en-US" dirty="0"/>
              <a:t> that provides an interface for creating objects, but lets subclasses </a:t>
            </a:r>
            <a:r>
              <a:rPr lang="en-US" b="1" dirty="0"/>
              <a:t>alter the type of objects that will be created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D681-336F-487C-AA81-987D1FA1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09" y="2294467"/>
            <a:ext cx="4565224" cy="28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Factory Pattern Continued..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35467" y="1837267"/>
            <a:ext cx="79690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ITransport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Deliver();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Truck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ITransport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Deliver() 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"Delivering by land in a box."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Ship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ITransport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Deliver() 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"Delivering by sea in a container."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Logistics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PlanDelivery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transport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transport.Deliver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205D5-9763-496F-BDA4-DA33CC16B9D8}"/>
              </a:ext>
            </a:extLst>
          </p:cNvPr>
          <p:cNvSpPr txBox="1"/>
          <p:nvPr/>
        </p:nvSpPr>
        <p:spPr>
          <a:xfrm>
            <a:off x="5554133" y="4642338"/>
            <a:ext cx="650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RoadLogistics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Logistics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=&gt;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Truck();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SeaLogistics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Logistics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CreateTransport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=&gt;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Ship();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b="1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214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Singleton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3546D-0F52-4854-9703-B35E3DE49AE2}"/>
              </a:ext>
            </a:extLst>
          </p:cNvPr>
          <p:cNvSpPr txBox="1"/>
          <p:nvPr/>
        </p:nvSpPr>
        <p:spPr>
          <a:xfrm>
            <a:off x="135467" y="1837267"/>
            <a:ext cx="1185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Ensure a class has </a:t>
            </a:r>
            <a:r>
              <a:rPr lang="en-US" b="1" dirty="0"/>
              <a:t>only one instance</a:t>
            </a:r>
            <a:r>
              <a:rPr lang="en-US" dirty="0"/>
              <a:t> and provide a </a:t>
            </a:r>
            <a:r>
              <a:rPr lang="en-US" b="1" dirty="0"/>
              <a:t>global point of access</a:t>
            </a:r>
            <a:r>
              <a:rPr lang="en-US" dirty="0"/>
              <a:t> to it.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E3EC7-2608-42A0-85DC-1FBF2F5266BE}"/>
              </a:ext>
            </a:extLst>
          </p:cNvPr>
          <p:cNvSpPr txBox="1"/>
          <p:nvPr/>
        </p:nvSpPr>
        <p:spPr>
          <a:xfrm>
            <a:off x="601784" y="2206599"/>
            <a:ext cx="651803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Mayor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Mayor _instance;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_lock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Mayor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Mayor Instance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(_lock)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_instance ??=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Mayor();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IssueCityPolicy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policy)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$"Mayor issued policy: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{policy}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pic>
        <p:nvPicPr>
          <p:cNvPr id="1026" name="Picture 2" descr="Singleton pattern">
            <a:extLst>
              <a:ext uri="{FF2B5EF4-FFF2-40B4-BE49-F238E27FC236}">
                <a16:creationId xmlns:a16="http://schemas.microsoft.com/office/drawing/2014/main" id="{111F3E7B-EB95-4DAE-9EA7-0CBB9DE2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53" y="2414954"/>
            <a:ext cx="5048738" cy="315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7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Strategy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3546D-0F52-4854-9703-B35E3DE49AE2}"/>
              </a:ext>
            </a:extLst>
          </p:cNvPr>
          <p:cNvSpPr txBox="1"/>
          <p:nvPr/>
        </p:nvSpPr>
        <p:spPr>
          <a:xfrm>
            <a:off x="135467" y="1837267"/>
            <a:ext cx="11853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Strategy</a:t>
            </a:r>
            <a:r>
              <a:rPr lang="en-US" dirty="0"/>
              <a:t> is a behavioral design pattern that lets you define a family of algorithms, put each of them into a separate class, and make their objects interchangeable.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92F5F-7471-49FB-9A7E-4B2B9F7C72E0}"/>
              </a:ext>
            </a:extLst>
          </p:cNvPr>
          <p:cNvSpPr txBox="1"/>
          <p:nvPr/>
        </p:nvSpPr>
        <p:spPr>
          <a:xfrm>
            <a:off x="232832" y="25980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Step 1: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ITrafficStrategy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78A3B-EAA3-4D19-95B9-CABCF714E2BA}"/>
              </a:ext>
            </a:extLst>
          </p:cNvPr>
          <p:cNvSpPr txBox="1"/>
          <p:nvPr/>
        </p:nvSpPr>
        <p:spPr>
          <a:xfrm>
            <a:off x="5439508" y="2333685"/>
            <a:ext cx="675249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Step 2: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NormalTraffic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ITrafficStrategy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"Applying normal traffic rules."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EmergencyTraffic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ITrafficStrategy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"Rerouting traffic for emergency."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ITrafficStrategy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"Redirecting traffic for city event."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20EEE-D659-400F-9BD3-A41CD69E5FB6}"/>
              </a:ext>
            </a:extLst>
          </p:cNvPr>
          <p:cNvSpPr txBox="1"/>
          <p:nvPr/>
        </p:nvSpPr>
        <p:spPr>
          <a:xfrm>
            <a:off x="213294" y="4125715"/>
            <a:ext cx="61155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Step 3: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TrafficController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ITrafficStrategy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_strategy;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SetStrategy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ITrafficStrategy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strategy)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_strategy = strategy;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ExecuteControl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strategy.ControlTraffic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7137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15766</TotalTime>
  <Words>1003</Words>
  <Application>Microsoft Office PowerPoint</Application>
  <PresentationFormat>Widescreen</PresentationFormat>
  <Paragraphs>196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Consolas</vt:lpstr>
      <vt:lpstr>Office Theme</vt:lpstr>
      <vt:lpstr>Advanced Object-Oriented Programming (C#)</vt:lpstr>
      <vt:lpstr>What Are Design Patterns?</vt:lpstr>
      <vt:lpstr>Categories of Design Patterns</vt:lpstr>
      <vt:lpstr>Continued…</vt:lpstr>
      <vt:lpstr>What will we be covering?</vt:lpstr>
      <vt:lpstr>Factory Pattern</vt:lpstr>
      <vt:lpstr>Factory Pattern Continued..</vt:lpstr>
      <vt:lpstr>Singleton Pattern</vt:lpstr>
      <vt:lpstr>Strategy Pattern</vt:lpstr>
      <vt:lpstr>Repository Pattern</vt:lpstr>
      <vt:lpstr>Repository Pattern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Object-Oriented Programming (C#)</dc:title>
  <dc:creator>Awais Baig</dc:creator>
  <cp:lastModifiedBy>Awais Baig</cp:lastModifiedBy>
  <cp:revision>134</cp:revision>
  <dcterms:created xsi:type="dcterms:W3CDTF">2025-07-07T12:55:42Z</dcterms:created>
  <dcterms:modified xsi:type="dcterms:W3CDTF">2025-08-05T06:23:15Z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